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1"/>
  </p:notesMasterIdLst>
  <p:handoutMasterIdLst>
    <p:handoutMasterId r:id="rId82"/>
  </p:handoutMasterIdLst>
  <p:sldIdLst>
    <p:sldId id="256" r:id="rId3"/>
    <p:sldId id="313" r:id="rId4"/>
    <p:sldId id="311" r:id="rId5"/>
    <p:sldId id="286" r:id="rId6"/>
    <p:sldId id="372" r:id="rId7"/>
    <p:sldId id="374" r:id="rId8"/>
    <p:sldId id="375" r:id="rId9"/>
    <p:sldId id="373" r:id="rId10"/>
    <p:sldId id="287" r:id="rId11"/>
    <p:sldId id="328" r:id="rId12"/>
    <p:sldId id="384" r:id="rId13"/>
    <p:sldId id="331" r:id="rId14"/>
    <p:sldId id="385" r:id="rId15"/>
    <p:sldId id="386" r:id="rId16"/>
    <p:sldId id="387" r:id="rId17"/>
    <p:sldId id="388" r:id="rId18"/>
    <p:sldId id="320" r:id="rId19"/>
    <p:sldId id="336" r:id="rId20"/>
    <p:sldId id="337" r:id="rId21"/>
    <p:sldId id="389" r:id="rId22"/>
    <p:sldId id="338" r:id="rId23"/>
    <p:sldId id="347" r:id="rId24"/>
    <p:sldId id="348" r:id="rId25"/>
    <p:sldId id="349" r:id="rId26"/>
    <p:sldId id="350" r:id="rId27"/>
    <p:sldId id="359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71" r:id="rId36"/>
    <p:sldId id="346" r:id="rId37"/>
    <p:sldId id="327" r:id="rId38"/>
    <p:sldId id="352" r:id="rId39"/>
    <p:sldId id="353" r:id="rId40"/>
    <p:sldId id="354" r:id="rId41"/>
    <p:sldId id="355" r:id="rId42"/>
    <p:sldId id="356" r:id="rId43"/>
    <p:sldId id="325" r:id="rId44"/>
    <p:sldId id="283" r:id="rId45"/>
    <p:sldId id="390" r:id="rId46"/>
    <p:sldId id="391" r:id="rId47"/>
    <p:sldId id="259" r:id="rId48"/>
    <p:sldId id="288" r:id="rId49"/>
    <p:sldId id="264" r:id="rId50"/>
    <p:sldId id="276" r:id="rId51"/>
    <p:sldId id="260" r:id="rId52"/>
    <p:sldId id="275" r:id="rId53"/>
    <p:sldId id="289" r:id="rId54"/>
    <p:sldId id="292" r:id="rId55"/>
    <p:sldId id="291" r:id="rId56"/>
    <p:sldId id="293" r:id="rId57"/>
    <p:sldId id="271" r:id="rId58"/>
    <p:sldId id="294" r:id="rId59"/>
    <p:sldId id="298" r:id="rId60"/>
    <p:sldId id="299" r:id="rId61"/>
    <p:sldId id="300" r:id="rId62"/>
    <p:sldId id="306" r:id="rId63"/>
    <p:sldId id="297" r:id="rId64"/>
    <p:sldId id="304" r:id="rId65"/>
    <p:sldId id="305" r:id="rId66"/>
    <p:sldId id="307" r:id="rId67"/>
    <p:sldId id="310" r:id="rId68"/>
    <p:sldId id="308" r:id="rId69"/>
    <p:sldId id="360" r:id="rId70"/>
    <p:sldId id="361" r:id="rId71"/>
    <p:sldId id="365" r:id="rId72"/>
    <p:sldId id="363" r:id="rId73"/>
    <p:sldId id="366" r:id="rId74"/>
    <p:sldId id="364" r:id="rId75"/>
    <p:sldId id="362" r:id="rId76"/>
    <p:sldId id="367" r:id="rId77"/>
    <p:sldId id="368" r:id="rId78"/>
    <p:sldId id="369" r:id="rId79"/>
    <p:sldId id="370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407D8-160A-4F3F-BFB0-9F76EECDE3DC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E3BE6-8FB5-4477-ABDE-454C7B4FBE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0864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2024B-0003-4C11-A6B7-29B4F300A284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511E1-88B7-447C-A970-4C630621CC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500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167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845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98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7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83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986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988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74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479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3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460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3485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9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448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353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036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31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F511E1-88B7-447C-A970-4C630621CC5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297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14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98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97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5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581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99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75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59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50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5847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9016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796685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03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9931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2062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7348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889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46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907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845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9727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1852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1598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9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2696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6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46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800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9676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9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84842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15625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692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209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22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818A1-00B2-4495-9C3B-F532271EEDF2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83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840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DF8818A1-00B2-4495-9C3B-F532271EEDF2}" type="datetimeFigureOut">
              <a:rPr lang="zh-TW" altLang="en-US" smtClean="0"/>
              <a:pPr/>
              <a:t>2017/3/26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A4550763-2B76-4B27-90A7-DFB2BE9F84D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818A1-00B2-4495-9C3B-F532271EEDF2}" type="datetimeFigureOut">
              <a:rPr lang="zh-TW" altLang="en-US" smtClean="0"/>
              <a:t>2017/3/26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50763-2B76-4B27-90A7-DFB2BE9F84D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55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4995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 smtClean="0">
                <a:solidFill>
                  <a:schemeClr val="bg1"/>
                </a:solidFill>
              </a:rPr>
              <a:t>講師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吳剛志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32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9113004" y="5201819"/>
            <a:ext cx="2944678" cy="122436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佈署的改變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容器化與分散式佈署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008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422" y="2464946"/>
            <a:ext cx="2008622" cy="124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5996520" y="1237350"/>
            <a:ext cx="3056" cy="515206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" name="Flowchart: Magnetic Disk 5"/>
          <p:cNvSpPr/>
          <p:nvPr/>
        </p:nvSpPr>
        <p:spPr>
          <a:xfrm>
            <a:off x="1646287" y="4874369"/>
            <a:ext cx="2126416" cy="1640380"/>
          </a:xfrm>
          <a:prstGeom prst="flowChartMagneticDisk">
            <a:avLst/>
          </a:prstGeom>
          <a:solidFill>
            <a:srgbClr val="92D050"/>
          </a:solidFill>
          <a:ln w="158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31629" y="5438214"/>
            <a:ext cx="269057" cy="329812"/>
            <a:chOff x="4818580" y="4212404"/>
            <a:chExt cx="441789" cy="544531"/>
          </a:xfrm>
        </p:grpSpPr>
        <p:sp>
          <p:nvSpPr>
            <p:cNvPr id="8" name="Rectangle 7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274272" y="5438214"/>
            <a:ext cx="269057" cy="329812"/>
            <a:chOff x="4818580" y="4212404"/>
            <a:chExt cx="441789" cy="544531"/>
          </a:xfrm>
        </p:grpSpPr>
        <p:sp>
          <p:nvSpPr>
            <p:cNvPr id="11" name="Rectangle 10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16915" y="5438214"/>
            <a:ext cx="269057" cy="329812"/>
            <a:chOff x="4818580" y="4212404"/>
            <a:chExt cx="441789" cy="544531"/>
          </a:xfrm>
        </p:grpSpPr>
        <p:sp>
          <p:nvSpPr>
            <p:cNvPr id="14" name="Rectangle 13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59556" y="5438214"/>
            <a:ext cx="269057" cy="329812"/>
            <a:chOff x="4818580" y="4212404"/>
            <a:chExt cx="441789" cy="544531"/>
          </a:xfrm>
        </p:grpSpPr>
        <p:sp>
          <p:nvSpPr>
            <p:cNvPr id="17" name="Rectangle 16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31629" y="5879409"/>
            <a:ext cx="269057" cy="329812"/>
            <a:chOff x="4818580" y="4212404"/>
            <a:chExt cx="441789" cy="544531"/>
          </a:xfrm>
        </p:grpSpPr>
        <p:sp>
          <p:nvSpPr>
            <p:cNvPr id="20" name="Rectangle 19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274272" y="5879409"/>
            <a:ext cx="269057" cy="329812"/>
            <a:chOff x="4818580" y="4212404"/>
            <a:chExt cx="441789" cy="544531"/>
          </a:xfrm>
        </p:grpSpPr>
        <p:sp>
          <p:nvSpPr>
            <p:cNvPr id="23" name="Rectangle 22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16915" y="5879409"/>
            <a:ext cx="269057" cy="329812"/>
            <a:chOff x="4818580" y="4212404"/>
            <a:chExt cx="441789" cy="544531"/>
          </a:xfrm>
        </p:grpSpPr>
        <p:sp>
          <p:nvSpPr>
            <p:cNvPr id="26" name="Rectangle 25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59556" y="5879409"/>
            <a:ext cx="269057" cy="329812"/>
            <a:chOff x="4818580" y="4212404"/>
            <a:chExt cx="441789" cy="544531"/>
          </a:xfrm>
        </p:grpSpPr>
        <p:sp>
          <p:nvSpPr>
            <p:cNvPr id="29" name="Rectangle 28"/>
            <p:cNvSpPr/>
            <p:nvPr/>
          </p:nvSpPr>
          <p:spPr>
            <a:xfrm>
              <a:off x="4818580" y="4212404"/>
              <a:ext cx="441789" cy="544531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8580" y="4212405"/>
              <a:ext cx="441789" cy="113016"/>
            </a:xfrm>
            <a:prstGeom prst="rect">
              <a:avLst/>
            </a:prstGeom>
            <a:noFill/>
            <a:ln w="158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72965" y="1044006"/>
            <a:ext cx="3272819" cy="657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Single monolithic database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Tiers of specific technologies</a:t>
            </a:r>
          </a:p>
        </p:txBody>
      </p:sp>
      <p:cxnSp>
        <p:nvCxnSpPr>
          <p:cNvPr id="32" name="Straight Arrow Connector 31"/>
          <p:cNvCxnSpPr>
            <a:stCxn id="35" idx="0"/>
            <a:endCxn id="89" idx="2"/>
          </p:cNvCxnSpPr>
          <p:nvPr/>
        </p:nvCxnSpPr>
        <p:spPr>
          <a:xfrm flipV="1">
            <a:off x="2709496" y="2560808"/>
            <a:ext cx="0" cy="2963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845081" y="243484"/>
            <a:ext cx="4492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Monolithic approach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48488" y="279032"/>
            <a:ext cx="4940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in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approach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1820093" y="2857189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23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59" y="3001142"/>
            <a:ext cx="485192" cy="39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412793" y="1112043"/>
            <a:ext cx="4525598" cy="1222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Graph of interconnected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State typically scoped to the </a:t>
            </a:r>
            <a:r>
              <a:rPr kumimoji="0" lang="en-US" sz="183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</a:t>
            </a: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Variety of technologies used </a:t>
            </a:r>
          </a:p>
          <a:p>
            <a:pPr marL="285695" marR="0" lvl="0" indent="-285695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Remote Storage for cold data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560057" y="2496191"/>
            <a:ext cx="5320532" cy="4201436"/>
            <a:chOff x="6557714" y="1579470"/>
            <a:chExt cx="5321290" cy="4202034"/>
          </a:xfrm>
        </p:grpSpPr>
        <p:sp>
          <p:nvSpPr>
            <p:cNvPr id="42" name="Rounded Rectangle 41"/>
            <p:cNvSpPr/>
            <p:nvPr/>
          </p:nvSpPr>
          <p:spPr bwMode="auto">
            <a:xfrm>
              <a:off x="6753045" y="3791312"/>
              <a:ext cx="1278241" cy="1393591"/>
            </a:xfrm>
            <a:prstGeom prst="roundRect">
              <a:avLst/>
            </a:prstGeom>
            <a:noFill/>
            <a:ln w="10795" cap="flat" cmpd="sng" algn="ctr">
              <a:solidFill>
                <a:schemeClr val="tx1"/>
              </a:solidFill>
              <a:prstDash val="lgDash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lowchart: Magnetic Disk 42"/>
            <p:cNvSpPr/>
            <p:nvPr/>
          </p:nvSpPr>
          <p:spPr>
            <a:xfrm>
              <a:off x="7110132" y="4552712"/>
              <a:ext cx="571464" cy="573851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203257" y="4823880"/>
              <a:ext cx="153877" cy="202604"/>
              <a:chOff x="4818580" y="4212404"/>
              <a:chExt cx="441789" cy="544531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440512" y="4823880"/>
              <a:ext cx="153877" cy="202604"/>
              <a:chOff x="4818580" y="4212404"/>
              <a:chExt cx="441789" cy="54453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818580" y="4212404"/>
                <a:ext cx="441789" cy="544531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818580" y="4212405"/>
                <a:ext cx="441789" cy="113016"/>
              </a:xfrm>
              <a:prstGeom prst="rect">
                <a:avLst/>
              </a:prstGeom>
              <a:noFill/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2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6" name="Straight Arrow Connector 45"/>
            <p:cNvCxnSpPr>
              <a:stCxn id="43" idx="1"/>
            </p:cNvCxnSpPr>
            <p:nvPr/>
          </p:nvCxnSpPr>
          <p:spPr>
            <a:xfrm flipV="1">
              <a:off x="7395863" y="4403609"/>
              <a:ext cx="0" cy="1491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7" name="Hexagon 46"/>
            <p:cNvSpPr>
              <a:spLocks noChangeAspect="1"/>
            </p:cNvSpPr>
            <p:nvPr/>
          </p:nvSpPr>
          <p:spPr bwMode="auto">
            <a:xfrm>
              <a:off x="7106045" y="3862815"/>
              <a:ext cx="579638" cy="540794"/>
            </a:xfrm>
            <a:prstGeom prst="hexagon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Hexagon 47"/>
            <p:cNvSpPr>
              <a:spLocks noChangeAspect="1"/>
            </p:cNvSpPr>
            <p:nvPr/>
          </p:nvSpPr>
          <p:spPr bwMode="auto">
            <a:xfrm>
              <a:off x="8902255" y="3880641"/>
              <a:ext cx="579638" cy="540794"/>
            </a:xfrm>
            <a:prstGeom prst="hexagon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Hexagon 48"/>
            <p:cNvSpPr>
              <a:spLocks noChangeAspect="1"/>
            </p:cNvSpPr>
            <p:nvPr/>
          </p:nvSpPr>
          <p:spPr bwMode="auto">
            <a:xfrm>
              <a:off x="10017591" y="3862815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lowchart: Magnetic Disk 49"/>
            <p:cNvSpPr/>
            <p:nvPr/>
          </p:nvSpPr>
          <p:spPr>
            <a:xfrm>
              <a:off x="10229563" y="4220740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Hexagon 50"/>
            <p:cNvSpPr>
              <a:spLocks noChangeAspect="1"/>
            </p:cNvSpPr>
            <p:nvPr/>
          </p:nvSpPr>
          <p:spPr bwMode="auto">
            <a:xfrm>
              <a:off x="10032798" y="4919622"/>
              <a:ext cx="579638" cy="540794"/>
            </a:xfrm>
            <a:prstGeom prst="hexagon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lowchart: Magnetic Disk 51"/>
            <p:cNvSpPr/>
            <p:nvPr/>
          </p:nvSpPr>
          <p:spPr>
            <a:xfrm>
              <a:off x="10254119" y="5263296"/>
              <a:ext cx="157973" cy="140896"/>
            </a:xfrm>
            <a:prstGeom prst="flowChartMagneticDisk">
              <a:avLst/>
            </a:prstGeom>
            <a:solidFill>
              <a:srgbClr val="92D050"/>
            </a:solidFill>
            <a:ln w="15875" cap="flat" cmpd="sng" algn="ctr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3" name="Straight Arrow Connector 52"/>
            <p:cNvCxnSpPr>
              <a:stCxn id="42" idx="0"/>
              <a:endCxn id="72" idx="4"/>
            </p:cNvCxnSpPr>
            <p:nvPr/>
          </p:nvCxnSpPr>
          <p:spPr>
            <a:xfrm flipV="1">
              <a:off x="7392166" y="2582880"/>
              <a:ext cx="1335803" cy="1208433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endCxn id="72" idx="3"/>
            </p:cNvCxnSpPr>
            <p:nvPr/>
          </p:nvCxnSpPr>
          <p:spPr>
            <a:xfrm flipH="1" flipV="1">
              <a:off x="9011867" y="2724827"/>
              <a:ext cx="165981" cy="115581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5" name="Straight Arrow Connector 54"/>
            <p:cNvCxnSpPr>
              <a:stCxn id="49" idx="3"/>
              <a:endCxn id="48" idx="0"/>
            </p:cNvCxnSpPr>
            <p:nvPr/>
          </p:nvCxnSpPr>
          <p:spPr>
            <a:xfrm flipH="1">
              <a:off x="9481893" y="4133212"/>
              <a:ext cx="535698" cy="17827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Straight Arrow Connector 56"/>
            <p:cNvCxnSpPr>
              <a:stCxn id="51" idx="3"/>
              <a:endCxn id="48" idx="1"/>
            </p:cNvCxnSpPr>
            <p:nvPr/>
          </p:nvCxnSpPr>
          <p:spPr>
            <a:xfrm flipH="1" flipV="1">
              <a:off x="9346694" y="4421435"/>
              <a:ext cx="686104" cy="76858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8" name="Rectangle 57"/>
            <p:cNvSpPr/>
            <p:nvPr/>
          </p:nvSpPr>
          <p:spPr>
            <a:xfrm>
              <a:off x="6557714" y="5216659"/>
              <a:ext cx="1958526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services with </a:t>
              </a:r>
            </a:p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separate stores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633412" y="4938708"/>
              <a:ext cx="1245592" cy="564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stateful</a:t>
              </a: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services</a:t>
              </a: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8727970" y="2090817"/>
              <a:ext cx="567793" cy="634010"/>
              <a:chOff x="5499394" y="1899253"/>
              <a:chExt cx="1132765" cy="1226322"/>
            </a:xfrm>
          </p:grpSpPr>
          <p:sp>
            <p:nvSpPr>
              <p:cNvPr id="72" name="Hexagon 71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3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" name="Rectangle 60"/>
            <p:cNvSpPr/>
            <p:nvPr/>
          </p:nvSpPr>
          <p:spPr>
            <a:xfrm>
              <a:off x="9966322" y="1937046"/>
              <a:ext cx="1606823" cy="7845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99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stateless presentation services</a:t>
              </a:r>
            </a:p>
          </p:txBody>
        </p:sp>
        <p:pic>
          <p:nvPicPr>
            <p:cNvPr id="62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767" y="4023781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0095" y="4062958"/>
              <a:ext cx="266210" cy="21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2089" y="3986299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23"/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8768" y="5024088"/>
              <a:ext cx="200003" cy="16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9326304" y="2098174"/>
              <a:ext cx="567793" cy="634010"/>
              <a:chOff x="5499394" y="1899253"/>
              <a:chExt cx="1132765" cy="1226322"/>
            </a:xfrm>
          </p:grpSpPr>
          <p:sp>
            <p:nvSpPr>
              <p:cNvPr id="70" name="Hexagon 69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71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7" name="Group 66"/>
            <p:cNvGrpSpPr>
              <a:grpSpLocks noChangeAspect="1"/>
            </p:cNvGrpSpPr>
            <p:nvPr/>
          </p:nvGrpSpPr>
          <p:grpSpPr>
            <a:xfrm>
              <a:off x="9031937" y="1579470"/>
              <a:ext cx="567793" cy="634010"/>
              <a:chOff x="5499394" y="1899253"/>
              <a:chExt cx="1132765" cy="1226322"/>
            </a:xfrm>
          </p:grpSpPr>
          <p:sp>
            <p:nvSpPr>
              <p:cNvPr id="68" name="Hexagon 67"/>
              <p:cNvSpPr/>
              <p:nvPr/>
            </p:nvSpPr>
            <p:spPr bwMode="auto">
              <a:xfrm rot="16200000">
                <a:off x="5452616" y="1946031"/>
                <a:ext cx="1226322" cy="1132765"/>
              </a:xfrm>
              <a:prstGeom prst="hexagon">
                <a:avLst/>
              </a:prstGeom>
              <a:solidFill>
                <a:srgbClr val="FFB90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69" name="Picture 21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0027" y="2304620"/>
                <a:ext cx="571500" cy="468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9" name="Rounded Rectangle 88"/>
          <p:cNvSpPr/>
          <p:nvPr/>
        </p:nvSpPr>
        <p:spPr bwMode="auto">
          <a:xfrm>
            <a:off x="1820093" y="185136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Picture 21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74" y="2048925"/>
            <a:ext cx="508415" cy="4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" name="Group 90"/>
          <p:cNvGrpSpPr/>
          <p:nvPr/>
        </p:nvGrpSpPr>
        <p:grpSpPr>
          <a:xfrm>
            <a:off x="2462559" y="2968129"/>
            <a:ext cx="411600" cy="237018"/>
            <a:chOff x="2526540" y="1999422"/>
            <a:chExt cx="411600" cy="237018"/>
          </a:xfrm>
        </p:grpSpPr>
        <p:sp>
          <p:nvSpPr>
            <p:cNvPr id="92" name="Rectangle 91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547989" y="1943563"/>
            <a:ext cx="411600" cy="237018"/>
            <a:chOff x="3116191" y="1999422"/>
            <a:chExt cx="411600" cy="237018"/>
          </a:xfrm>
        </p:grpSpPr>
        <p:sp>
          <p:nvSpPr>
            <p:cNvPr id="97" name="Rectangle 96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1" name="Straight Arrow Connector 100"/>
          <p:cNvCxnSpPr>
            <a:stCxn id="6" idx="1"/>
            <a:endCxn id="117" idx="2"/>
          </p:cNvCxnSpPr>
          <p:nvPr/>
        </p:nvCxnSpPr>
        <p:spPr>
          <a:xfrm flipV="1">
            <a:off x="2709495" y="4615568"/>
            <a:ext cx="1" cy="25880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2" name="Group 101"/>
          <p:cNvGrpSpPr/>
          <p:nvPr/>
        </p:nvGrpSpPr>
        <p:grpSpPr>
          <a:xfrm>
            <a:off x="3052096" y="1952536"/>
            <a:ext cx="411600" cy="237018"/>
            <a:chOff x="3116191" y="1999422"/>
            <a:chExt cx="411600" cy="237018"/>
          </a:xfrm>
        </p:grpSpPr>
        <p:sp>
          <p:nvSpPr>
            <p:cNvPr id="103" name="Rectangle 10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555138" y="2239395"/>
            <a:ext cx="411600" cy="237018"/>
            <a:chOff x="3116191" y="1999422"/>
            <a:chExt cx="411600" cy="237018"/>
          </a:xfrm>
        </p:grpSpPr>
        <p:sp>
          <p:nvSpPr>
            <p:cNvPr id="108" name="Rectangle 107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052096" y="2251390"/>
            <a:ext cx="411600" cy="237018"/>
            <a:chOff x="3116191" y="1999422"/>
            <a:chExt cx="411600" cy="237018"/>
          </a:xfrm>
        </p:grpSpPr>
        <p:sp>
          <p:nvSpPr>
            <p:cNvPr id="113" name="Rectangle 112"/>
            <p:cNvSpPr/>
            <p:nvPr/>
          </p:nvSpPr>
          <p:spPr>
            <a:xfrm>
              <a:off x="3116191" y="1999422"/>
              <a:ext cx="411600" cy="23701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148111" y="2048525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148111" y="2089042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149955" y="21694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7" name="Rounded Rectangle 116"/>
          <p:cNvSpPr/>
          <p:nvPr/>
        </p:nvSpPr>
        <p:spPr bwMode="auto">
          <a:xfrm>
            <a:off x="1820093" y="390612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18" name="Straight Arrow Connector 117"/>
          <p:cNvCxnSpPr>
            <a:stCxn id="117" idx="0"/>
            <a:endCxn id="35" idx="2"/>
          </p:cNvCxnSpPr>
          <p:nvPr/>
        </p:nvCxnSpPr>
        <p:spPr>
          <a:xfrm flipV="1">
            <a:off x="2709496" y="3566637"/>
            <a:ext cx="0" cy="339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966157" y="3999444"/>
            <a:ext cx="405864" cy="533421"/>
          </a:xfrm>
          <a:prstGeom prst="rect">
            <a:avLst/>
          </a:prstGeom>
        </p:spPr>
      </p:pic>
      <p:grpSp>
        <p:nvGrpSpPr>
          <p:cNvPr id="120" name="Group 119"/>
          <p:cNvGrpSpPr/>
          <p:nvPr/>
        </p:nvGrpSpPr>
        <p:grpSpPr>
          <a:xfrm>
            <a:off x="3018238" y="4276085"/>
            <a:ext cx="411600" cy="237018"/>
            <a:chOff x="2821368" y="2314683"/>
            <a:chExt cx="411600" cy="237018"/>
          </a:xfrm>
        </p:grpSpPr>
        <p:sp>
          <p:nvSpPr>
            <p:cNvPr id="121" name="Rectangle 120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488389" y="4083335"/>
            <a:ext cx="411600" cy="237018"/>
            <a:chOff x="2821368" y="2314683"/>
            <a:chExt cx="411600" cy="237018"/>
          </a:xfrm>
        </p:grpSpPr>
        <p:sp>
          <p:nvSpPr>
            <p:cNvPr id="126" name="Rectangle 125"/>
            <p:cNvSpPr/>
            <p:nvPr/>
          </p:nvSpPr>
          <p:spPr>
            <a:xfrm>
              <a:off x="2821368" y="2314683"/>
              <a:ext cx="411600" cy="23701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853286" y="2363787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853286" y="2404304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855130" y="2484753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694189" y="3263668"/>
            <a:ext cx="411600" cy="237018"/>
            <a:chOff x="2526540" y="1999422"/>
            <a:chExt cx="411600" cy="237018"/>
          </a:xfrm>
        </p:grpSpPr>
        <p:sp>
          <p:nvSpPr>
            <p:cNvPr id="131" name="Rectangle 130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3070218" y="2961756"/>
            <a:ext cx="411600" cy="237018"/>
            <a:chOff x="2526540" y="1999422"/>
            <a:chExt cx="411600" cy="237018"/>
          </a:xfrm>
        </p:grpSpPr>
        <p:sp>
          <p:nvSpPr>
            <p:cNvPr id="136" name="Rectangle 135"/>
            <p:cNvSpPr/>
            <p:nvPr/>
          </p:nvSpPr>
          <p:spPr>
            <a:xfrm>
              <a:off x="2526540" y="1999422"/>
              <a:ext cx="411600" cy="237018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561226" y="2050391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561226" y="2090907"/>
              <a:ext cx="347861" cy="6415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563071" y="2171356"/>
              <a:ext cx="347861" cy="2330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8455598" y="5339795"/>
            <a:ext cx="10868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 services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465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"/>
          <a:stretch/>
        </p:blipFill>
        <p:spPr bwMode="auto">
          <a:xfrm>
            <a:off x="1868875" y="633046"/>
            <a:ext cx="7875670" cy="60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31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http://martinfowler.com/bliki/images/microservice-verdict/productivity.png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圓角矩形圖說文字 1"/>
          <p:cNvSpPr/>
          <p:nvPr/>
        </p:nvSpPr>
        <p:spPr>
          <a:xfrm>
            <a:off x="309966" y="4649493"/>
            <a:ext cx="2727701" cy="1270860"/>
          </a:xfrm>
          <a:prstGeom prst="wedgeRoundRectCallout">
            <a:avLst>
              <a:gd name="adj1" fmla="val 27616"/>
              <a:gd name="adj2" fmla="val -7864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系統複雜度低時，採用</a:t>
            </a:r>
            <a:r>
              <a:rPr lang="zh-TW" altLang="en-US" dirty="0"/>
              <a:t>微</a:t>
            </a:r>
            <a:r>
              <a:rPr lang="zh-TW" altLang="en-US" dirty="0" smtClean="0"/>
              <a:t>服務額外的管理負擔，讓整體的生產力較傳統架構氐</a:t>
            </a:r>
            <a:r>
              <a:rPr lang="zh-TW" altLang="en-US" dirty="0"/>
              <a:t>。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8384584" y="4649493"/>
            <a:ext cx="3807416" cy="1642821"/>
          </a:xfrm>
          <a:prstGeom prst="wedgeRoundRectCallout">
            <a:avLst>
              <a:gd name="adj1" fmla="val -37482"/>
              <a:gd name="adj2" fmla="val -672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當複雜度高的時候，就能彰顯微服務架構帶來的優勢。易於維護的特性，讓生產力能維持一定水準，遠超過傳統的架構。</a:t>
            </a:r>
            <a:endParaRPr lang="zh-TW" altLang="en-US" dirty="0"/>
          </a:p>
        </p:txBody>
      </p:sp>
      <p:sp>
        <p:nvSpPr>
          <p:cNvPr id="3" name="手繪多邊形 2"/>
          <p:cNvSpPr/>
          <p:nvPr/>
        </p:nvSpPr>
        <p:spPr>
          <a:xfrm>
            <a:off x="2506894" y="3260898"/>
            <a:ext cx="6318607" cy="646084"/>
          </a:xfrm>
          <a:custGeom>
            <a:avLst/>
            <a:gdLst>
              <a:gd name="connsiteX0" fmla="*/ 0 w 6318607"/>
              <a:gd name="connsiteY0" fmla="*/ 72748 h 646084"/>
              <a:gd name="connsiteX1" fmla="*/ 61645 w 6318607"/>
              <a:gd name="connsiteY1" fmla="*/ 31652 h 646084"/>
              <a:gd name="connsiteX2" fmla="*/ 493160 w 6318607"/>
              <a:gd name="connsiteY2" fmla="*/ 31652 h 646084"/>
              <a:gd name="connsiteX3" fmla="*/ 893852 w 6318607"/>
              <a:gd name="connsiteY3" fmla="*/ 103571 h 646084"/>
              <a:gd name="connsiteX4" fmla="*/ 1787704 w 6318607"/>
              <a:gd name="connsiteY4" fmla="*/ 72748 h 646084"/>
              <a:gd name="connsiteX5" fmla="*/ 2434976 w 6318607"/>
              <a:gd name="connsiteY5" fmla="*/ 103571 h 646084"/>
              <a:gd name="connsiteX6" fmla="*/ 3226086 w 6318607"/>
              <a:gd name="connsiteY6" fmla="*/ 175490 h 646084"/>
              <a:gd name="connsiteX7" fmla="*/ 3729519 w 6318607"/>
              <a:gd name="connsiteY7" fmla="*/ 278231 h 646084"/>
              <a:gd name="connsiteX8" fmla="*/ 3770616 w 6318607"/>
              <a:gd name="connsiteY8" fmla="*/ 319328 h 646084"/>
              <a:gd name="connsiteX9" fmla="*/ 3842535 w 6318607"/>
              <a:gd name="connsiteY9" fmla="*/ 350150 h 646084"/>
              <a:gd name="connsiteX10" fmla="*/ 4232953 w 6318607"/>
              <a:gd name="connsiteY10" fmla="*/ 422070 h 646084"/>
              <a:gd name="connsiteX11" fmla="*/ 4561726 w 6318607"/>
              <a:gd name="connsiteY11" fmla="*/ 493989 h 646084"/>
              <a:gd name="connsiteX12" fmla="*/ 4664468 w 6318607"/>
              <a:gd name="connsiteY12" fmla="*/ 535085 h 646084"/>
              <a:gd name="connsiteX13" fmla="*/ 4952144 w 6318607"/>
              <a:gd name="connsiteY13" fmla="*/ 607004 h 646084"/>
              <a:gd name="connsiteX14" fmla="*/ 6318607 w 6318607"/>
              <a:gd name="connsiteY14" fmla="*/ 637827 h 64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318607" h="646084">
                <a:moveTo>
                  <a:pt x="0" y="72748"/>
                </a:moveTo>
                <a:cubicBezTo>
                  <a:pt x="20548" y="59049"/>
                  <a:pt x="38336" y="39810"/>
                  <a:pt x="61645" y="31652"/>
                </a:cubicBezTo>
                <a:cubicBezTo>
                  <a:pt x="224224" y="-25250"/>
                  <a:pt x="305339" y="7154"/>
                  <a:pt x="493160" y="31652"/>
                </a:cubicBezTo>
                <a:cubicBezTo>
                  <a:pt x="595151" y="44955"/>
                  <a:pt x="798471" y="85403"/>
                  <a:pt x="893852" y="103571"/>
                </a:cubicBezTo>
                <a:cubicBezTo>
                  <a:pt x="1191803" y="93297"/>
                  <a:pt x="1489576" y="72748"/>
                  <a:pt x="1787704" y="72748"/>
                </a:cubicBezTo>
                <a:cubicBezTo>
                  <a:pt x="2003706" y="72748"/>
                  <a:pt x="2219378" y="90371"/>
                  <a:pt x="2434976" y="103571"/>
                </a:cubicBezTo>
                <a:cubicBezTo>
                  <a:pt x="2575998" y="112205"/>
                  <a:pt x="3110223" y="164455"/>
                  <a:pt x="3226086" y="175490"/>
                </a:cubicBezTo>
                <a:cubicBezTo>
                  <a:pt x="3612613" y="260043"/>
                  <a:pt x="3444384" y="227914"/>
                  <a:pt x="3729519" y="278231"/>
                </a:cubicBezTo>
                <a:cubicBezTo>
                  <a:pt x="3743218" y="291930"/>
                  <a:pt x="3754271" y="308927"/>
                  <a:pt x="3770616" y="319328"/>
                </a:cubicBezTo>
                <a:cubicBezTo>
                  <a:pt x="3792620" y="333331"/>
                  <a:pt x="3817496" y="342847"/>
                  <a:pt x="3842535" y="350150"/>
                </a:cubicBezTo>
                <a:cubicBezTo>
                  <a:pt x="3994960" y="394607"/>
                  <a:pt x="4070894" y="398918"/>
                  <a:pt x="4232953" y="422070"/>
                </a:cubicBezTo>
                <a:cubicBezTo>
                  <a:pt x="4499068" y="518837"/>
                  <a:pt x="4152556" y="401596"/>
                  <a:pt x="4561726" y="493989"/>
                </a:cubicBezTo>
                <a:cubicBezTo>
                  <a:pt x="4597706" y="502113"/>
                  <a:pt x="4629475" y="523421"/>
                  <a:pt x="4664468" y="535085"/>
                </a:cubicBezTo>
                <a:cubicBezTo>
                  <a:pt x="4713492" y="551426"/>
                  <a:pt x="4925874" y="603251"/>
                  <a:pt x="4952144" y="607004"/>
                </a:cubicBezTo>
                <a:cubicBezTo>
                  <a:pt x="5393913" y="670114"/>
                  <a:pt x="5897985" y="637827"/>
                  <a:pt x="6318607" y="637827"/>
                </a:cubicBezTo>
              </a:path>
            </a:pathLst>
          </a:cu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9197112" y="2313080"/>
            <a:ext cx="2727701" cy="1270860"/>
          </a:xfrm>
          <a:prstGeom prst="wedgeRoundRectCallout">
            <a:avLst>
              <a:gd name="adj1" fmla="val -56755"/>
              <a:gd name="adj2" fmla="val 7091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若能改善部署的複雜度，則 </a:t>
            </a:r>
            <a:r>
              <a:rPr lang="en-US" altLang="zh-TW" dirty="0" err="1" smtClean="0"/>
              <a:t>Microservice</a:t>
            </a:r>
            <a:r>
              <a:rPr lang="en-US" altLang="zh-TW" dirty="0" smtClean="0"/>
              <a:t> </a:t>
            </a:r>
            <a:r>
              <a:rPr lang="zh-TW" altLang="en-US" dirty="0" smtClean="0"/>
              <a:t>帶來的效益會更明顯。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49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edia.licdn.com/mpr/mpr/AAEAAQAAAAAAAAf9AAAAJGE1ZTg0OWQwLWFkMzgtNDk0Ny05MWE4LTFmZjczZTliYzU5Z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9"/>
          <a:stretch/>
        </p:blipFill>
        <p:spPr bwMode="auto">
          <a:xfrm>
            <a:off x="233895" y="0"/>
            <a:ext cx="11651830" cy="626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88668"/>
            <a:ext cx="685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https://www.linkedin.com/pulse/continuous-testing-devops-dan-ashby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40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94" y="322593"/>
            <a:ext cx="10635915" cy="590389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6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2" y="215875"/>
            <a:ext cx="10619876" cy="59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2" y="215875"/>
            <a:ext cx="10619876" cy="5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6" name="Picture 2" descr="「GI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32" y="1628914"/>
            <a:ext cx="900918" cy="90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082413" y="3281784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124548" y="3988157"/>
            <a:ext cx="1282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Unit Test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702250" y="1400709"/>
            <a:ext cx="1371600" cy="2009241"/>
          </a:xfrm>
          <a:prstGeom prst="roundRect">
            <a:avLst>
              <a:gd name="adj" fmla="val 6945"/>
            </a:avLst>
          </a:prstGeom>
          <a:solidFill>
            <a:srgbClr val="352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Windows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Server 2016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43598" y="194366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MSBuild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28" name="Picture 4" descr="「docke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89" y="1957877"/>
            <a:ext cx="1483915" cy="13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87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從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虛擬化技術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到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容器化技術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容器化的佈署方式，解決了微服務架構的佈署需求。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61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虛擬化技術 </a:t>
            </a:r>
            <a:r>
              <a:rPr lang="en-US" altLang="zh-TW" dirty="0" smtClean="0"/>
              <a:t>(Virtual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傳統虛擬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71" y="1650038"/>
            <a:ext cx="11582140" cy="43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945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虛擬化技術模擬硬體，需要在上面安裝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。省掉硬體的維護及管理，但是仍有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的維護及管理需求。運行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也需耗用運算資源。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5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 </a:t>
            </a:r>
            <a:r>
              <a:rPr lang="en-US" altLang="zh-TW" dirty="0" smtClean="0"/>
              <a:t>(Container, Docker)</a:t>
            </a:r>
            <a:endParaRPr lang="zh-TW" altLang="en-US" dirty="0"/>
          </a:p>
        </p:txBody>
      </p:sp>
      <p:pic>
        <p:nvPicPr>
          <p:cNvPr id="2050" name="Picture 2" descr="Dock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6" y="1690688"/>
            <a:ext cx="12028048" cy="34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564185" y="5009662"/>
            <a:ext cx="7281426" cy="12895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 smtClean="0"/>
              <a:t>容器</a:t>
            </a:r>
            <a:r>
              <a:rPr lang="zh-TW" altLang="en-US" dirty="0"/>
              <a:t>化</a:t>
            </a:r>
            <a:r>
              <a:rPr lang="zh-TW" altLang="en-US" dirty="0" smtClean="0"/>
              <a:t>技術只將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虛擬化，讓每個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認為有自己專屬的 </a:t>
            </a:r>
            <a:r>
              <a:rPr lang="en-US" altLang="zh-TW" dirty="0" smtClean="0"/>
              <a:t>OS</a:t>
            </a:r>
            <a:r>
              <a:rPr lang="zh-TW" altLang="en-US" dirty="0" smtClean="0"/>
              <a:t>。省掉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的維護及管理，啟動速度快，節省資源，佈署容易。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唯獨共用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en-US" altLang="zh-TW" dirty="0" smtClean="0"/>
              <a:t>(Kernel)</a:t>
            </a:r>
            <a:r>
              <a:rPr lang="zh-TW" altLang="en-US" dirty="0" smtClean="0"/>
              <a:t> 部分狀況下仍有安全的疑慮，隔離層級不如 </a:t>
            </a:r>
            <a:r>
              <a:rPr lang="en-US" altLang="zh-TW" dirty="0" smtClean="0"/>
              <a:t>VM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3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奧文環球 首席架構師</a:t>
            </a:r>
            <a:r>
              <a:rPr lang="en-US" altLang="zh-TW" sz="3200" b="1" dirty="0" smtClean="0"/>
              <a:t/>
            </a:r>
            <a:br>
              <a:rPr lang="en-US" altLang="zh-TW" sz="3200" b="1" dirty="0" smtClean="0"/>
            </a:br>
            <a:r>
              <a:rPr lang="zh-TW" altLang="en-US" sz="3200" b="1" dirty="0" smtClean="0"/>
              <a:t>曾任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一宇</a:t>
            </a:r>
            <a:r>
              <a:rPr lang="zh-TW" altLang="en-US" sz="3200" b="1" dirty="0" smtClean="0"/>
              <a:t>數位科技 </a:t>
            </a:r>
            <a:r>
              <a:rPr lang="en-US" altLang="zh-TW" sz="3200" b="1" dirty="0" smtClean="0"/>
              <a:t>CTO, </a:t>
            </a:r>
            <a:r>
              <a:rPr lang="zh-TW" altLang="en-US" sz="3200" b="1" dirty="0" smtClean="0"/>
              <a:t>系</a:t>
            </a:r>
            <a:r>
              <a:rPr lang="zh-TW" altLang="en-US" sz="3200" b="1" dirty="0"/>
              <a:t>統</a:t>
            </a:r>
            <a:r>
              <a:rPr lang="zh-TW" altLang="en-US" sz="3200" b="1" dirty="0" smtClean="0"/>
              <a:t>開發顧問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部落</a:t>
            </a:r>
            <a:r>
              <a:rPr lang="zh-TW" altLang="en-US" sz="3200" b="1" dirty="0"/>
              <a:t>客</a:t>
            </a:r>
            <a:r>
              <a:rPr lang="zh-TW" altLang="en-US" sz="3200" b="1" dirty="0" smtClean="0"/>
              <a:t> </a:t>
            </a:r>
            <a:r>
              <a:rPr lang="en-US" altLang="zh-TW" sz="3200" b="1" dirty="0" smtClean="0"/>
              <a:t>(</a:t>
            </a:r>
            <a:r>
              <a:rPr lang="zh-TW" altLang="en-US" sz="3200" b="1" dirty="0" smtClean="0"/>
              <a:t>安德魯的部落格</a:t>
            </a:r>
            <a:r>
              <a:rPr lang="en-US" altLang="zh-TW" sz="3200" b="1" dirty="0" smtClean="0"/>
              <a:t>)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等經驗。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23272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8794679" y="945222"/>
            <a:ext cx="2804845" cy="55377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右大括弧 3"/>
          <p:cNvSpPr/>
          <p:nvPr/>
        </p:nvSpPr>
        <p:spPr>
          <a:xfrm>
            <a:off x="8650841" y="2910525"/>
            <a:ext cx="472611" cy="1214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9267290" y="3185721"/>
            <a:ext cx="2462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最佳方案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及所需元件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容器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化的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208317" y="5502199"/>
            <a:ext cx="223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525334" y="5502199"/>
            <a:ext cx="28412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的部署方式</a:t>
            </a:r>
            <a:endParaRPr lang="zh-TW" altLang="en-US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82161" y="5502199"/>
            <a:ext cx="247535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 smtClean="0"/>
              <a:t>採用 </a:t>
            </a:r>
            <a:r>
              <a:rPr lang="en-US" altLang="zh-TW" b="1" dirty="0" smtClean="0"/>
              <a:t>Container</a:t>
            </a:r>
            <a:r>
              <a:rPr lang="zh-TW" altLang="en-US" b="1" dirty="0" smtClean="0"/>
              <a:t> 的部署</a:t>
            </a:r>
            <a:endParaRPr lang="en-US" altLang="zh-TW" b="1" dirty="0" smtClean="0"/>
          </a:p>
          <a:p>
            <a:r>
              <a:rPr lang="zh-TW" altLang="en-US" b="1" dirty="0" smtClean="0"/>
              <a:t>方式，同時提供 </a:t>
            </a:r>
            <a:r>
              <a:rPr lang="en-US" altLang="zh-TW" b="1" dirty="0" smtClean="0"/>
              <a:t>VM</a:t>
            </a:r>
            <a:r>
              <a:rPr lang="zh-TW" altLang="en-US" b="1" dirty="0" smtClean="0"/>
              <a:t> 的</a:t>
            </a:r>
            <a:endParaRPr lang="en-US" altLang="zh-TW" b="1" dirty="0" smtClean="0"/>
          </a:p>
          <a:p>
            <a:r>
              <a:rPr lang="zh-TW" altLang="en-US" b="1" dirty="0" smtClean="0"/>
              <a:t>隔離層級保</a:t>
            </a:r>
            <a:r>
              <a:rPr lang="zh-TW" altLang="en-US" b="1" dirty="0"/>
              <a:t>護</a:t>
            </a:r>
          </a:p>
        </p:txBody>
      </p:sp>
    </p:spTree>
    <p:extLst>
      <p:ext uri="{BB962C8B-B14F-4D97-AF65-F5344CB8AC3E}">
        <p14:creationId xmlns:p14="http://schemas.microsoft.com/office/powerpoint/2010/main" val="17147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Hyper-V 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完全一</a:t>
            </a:r>
            <a:r>
              <a:rPr lang="zh-TW" altLang="en-US" dirty="0"/>
              <a:t>致</a:t>
            </a:r>
            <a:r>
              <a:rPr lang="zh-TW" altLang="en-US" dirty="0" smtClean="0"/>
              <a:t>的部署方式</a:t>
            </a:r>
            <a:endParaRPr lang="zh-TW" altLang="en-US" dirty="0"/>
          </a:p>
        </p:txBody>
      </p:sp>
      <p:pic>
        <p:nvPicPr>
          <p:cNvPr id="3074" name="Picture 2" descr="「hyperv container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6488"/>
            <a:ext cx="10515600" cy="523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7294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軟體界的貨櫃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61" y="1966790"/>
            <a:ext cx="6324600" cy="1924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1" y="4121837"/>
            <a:ext cx="6124575" cy="1428750"/>
          </a:xfrm>
          <a:prstGeom prst="rect">
            <a:avLst/>
          </a:prstGeom>
        </p:spPr>
      </p:pic>
      <p:pic>
        <p:nvPicPr>
          <p:cNvPr id="4" name="Picture 2" descr="http://i.epochtimes.com/assets/uploads/2005/12/512261630071119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30" y="1885715"/>
            <a:ext cx="6689970" cy="44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3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68" y="791889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4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0977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73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4" y="710118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209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軟體佈署架構的演進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丟棄式的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佈署概念 </a:t>
            </a:r>
            <a:r>
              <a:rPr lang="en-US" altLang="zh-TW" dirty="0" smtClean="0"/>
              <a:t>(Immutable Server)</a:t>
            </a:r>
          </a:p>
          <a:p>
            <a:r>
              <a:rPr lang="zh-TW" altLang="en-US" dirty="0" smtClean="0"/>
              <a:t>夠用就好的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要求</a:t>
            </a:r>
            <a:r>
              <a:rPr lang="zh-TW" altLang="en-US" dirty="0"/>
              <a:t> </a:t>
            </a:r>
            <a:r>
              <a:rPr lang="en-US" altLang="zh-TW" dirty="0" smtClean="0"/>
              <a:t>(Just</a:t>
            </a:r>
            <a:r>
              <a:rPr lang="zh-TW" altLang="en-US" dirty="0"/>
              <a:t> </a:t>
            </a:r>
            <a:r>
              <a:rPr lang="en-US" altLang="zh-TW" dirty="0" smtClean="0"/>
              <a:t>Enough</a:t>
            </a:r>
            <a:r>
              <a:rPr lang="zh-TW" altLang="en-US" dirty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OS)</a:t>
            </a:r>
            <a:r>
              <a:rPr lang="zh-TW" altLang="en-US" dirty="0" smtClean="0"/>
              <a:t>，提高效能，減少浪費，降低風險。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37565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134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486203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只歸我用，且有專屬連線，</a:t>
            </a:r>
            <a:endParaRPr lang="en-US" altLang="zh-TW" dirty="0" smtClean="0"/>
          </a:p>
          <a:p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之外還剩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044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最小化的作業系統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269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認識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92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/>
              <a:t> </a:t>
            </a:r>
            <a:r>
              <a:rPr lang="zh-TW" altLang="en-US" dirty="0" smtClean="0"/>
              <a:t>跟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zh-TW" altLang="en-US" dirty="0" smtClean="0"/>
              <a:t>一樣，用過即丟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一套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只有一個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執行，就不需要過多的安全機制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0831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1544817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Immutable Server (Before)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4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1766977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Immutable </a:t>
            </a:r>
            <a:r>
              <a:rPr lang="en-US" altLang="zh-TW" dirty="0" smtClean="0"/>
              <a:t>Server (After)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43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Server </a:t>
            </a:r>
            <a:r>
              <a:rPr lang="zh-TW" altLang="en-US" dirty="0" smtClean="0"/>
              <a:t>支援的關鍵技術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b="11577"/>
          <a:stretch/>
        </p:blipFill>
        <p:spPr bwMode="auto">
          <a:xfrm>
            <a:off x="8769246" y="1737360"/>
            <a:ext cx="2386434" cy="39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473377" y="2533338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 </a:t>
            </a:r>
            <a:r>
              <a:rPr lang="en-US" altLang="zh-TW" sz="3200" b="1" dirty="0" smtClean="0">
                <a:solidFill>
                  <a:srgbClr val="FF0000"/>
                </a:solidFill>
              </a:rPr>
              <a:t>Nano Server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3377" y="4505294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Windows Server 2016:</a:t>
            </a:r>
          </a:p>
          <a:p>
            <a:pPr algn="ctr"/>
            <a:r>
              <a:rPr lang="en-US" altLang="zh-TW" sz="3200" b="1" dirty="0" smtClean="0">
                <a:solidFill>
                  <a:srgbClr val="FF0000"/>
                </a:solidFill>
              </a:rPr>
              <a:t>Windows Container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7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有史以來最小的 </a:t>
            </a:r>
            <a:r>
              <a:rPr lang="en-US" altLang="zh-TW" dirty="0" smtClean="0"/>
              <a:t>Windows </a:t>
            </a:r>
            <a:r>
              <a:rPr lang="en-US" altLang="zh-TW" dirty="0" err="1" smtClean="0"/>
              <a:t>NanoServer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89721"/>
            <a:ext cx="10563371" cy="44235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9231" y="5040923"/>
            <a:ext cx="3774831" cy="58615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圖說文字 4"/>
          <p:cNvSpPr/>
          <p:nvPr/>
        </p:nvSpPr>
        <p:spPr>
          <a:xfrm>
            <a:off x="7565292" y="3188677"/>
            <a:ext cx="3290277" cy="1297354"/>
          </a:xfrm>
          <a:prstGeom prst="wedgeRoundRectCallout">
            <a:avLst>
              <a:gd name="adj1" fmla="val -27009"/>
              <a:gd name="adj2" fmla="val 73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/>
              <a:t>更新速度快 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以小時為單位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，體積小，整個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只有 </a:t>
            </a:r>
            <a:r>
              <a:rPr lang="en-US" altLang="zh-TW" dirty="0" smtClean="0"/>
              <a:t>333mb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8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軟體生產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工廠化組裝，標準化派送</a:t>
            </a:r>
            <a:endParaRPr lang="zh-TW" altLang="en-US" dirty="0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5" y="1803329"/>
            <a:ext cx="5268403" cy="31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151" y="1690688"/>
            <a:ext cx="4880583" cy="32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2623323"/>
            <a:ext cx="738554" cy="112541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32475" y="5067462"/>
            <a:ext cx="5323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DEV: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軟體的生產，維護，與更新，都在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工廠</a:t>
            </a:r>
            <a:r>
              <a:rPr lang="en-US" altLang="zh-TW" dirty="0" smtClean="0"/>
              <a:t>"</a:t>
            </a:r>
            <a:r>
              <a:rPr lang="zh-TW" altLang="en-US" dirty="0" smtClean="0"/>
              <a:t> 內進行。</a:t>
            </a:r>
            <a:endParaRPr lang="en-US" altLang="zh-TW" dirty="0" smtClean="0"/>
          </a:p>
          <a:p>
            <a:r>
              <a:rPr lang="zh-TW" altLang="en-US" dirty="0" smtClean="0"/>
              <a:t>完成之後包裝為</a:t>
            </a:r>
            <a:r>
              <a:rPr lang="zh-TW" altLang="en-US" dirty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的形式推出。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974151" y="5067462"/>
            <a:ext cx="48805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OPS: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軟體的安裝、佈署、升級，都透過容器佈署的基礎設施 </a:t>
            </a:r>
            <a:r>
              <a:rPr lang="en-US" altLang="zh-TW" dirty="0" smtClean="0"/>
              <a:t>(Docker) </a:t>
            </a:r>
            <a:r>
              <a:rPr lang="zh-TW" altLang="en-US" dirty="0" smtClean="0"/>
              <a:t>來進行，快速、安全、有效率。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53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57939" y="1709738"/>
            <a:ext cx="11063422" cy="2852737"/>
          </a:xfrm>
        </p:spPr>
        <p:txBody>
          <a:bodyPr/>
          <a:lstStyle/>
          <a:p>
            <a:r>
              <a:rPr lang="en-US" altLang="zh-TW" dirty="0" smtClean="0"/>
              <a:t>Docker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5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容器化技術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70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 Eco System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15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988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zh-TW" altLang="en-US" dirty="0"/>
              <a:t> </a:t>
            </a:r>
            <a:r>
              <a:rPr lang="en-US" altLang="zh-TW" dirty="0" smtClean="0"/>
              <a:t>"</a:t>
            </a:r>
            <a:r>
              <a:rPr lang="zh-TW" altLang="en-US" dirty="0" smtClean="0"/>
              <a:t>容器</a:t>
            </a:r>
            <a:r>
              <a:rPr lang="en-US" altLang="zh-TW" dirty="0" smtClean="0"/>
              <a:t>"</a:t>
            </a:r>
            <a:r>
              <a:rPr lang="zh-TW" altLang="en-US" dirty="0" smtClean="0"/>
              <a:t> 技術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先從</a:t>
            </a:r>
            <a:r>
              <a:rPr lang="zh-TW" altLang="en-US" dirty="0"/>
              <a:t> 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 (</a:t>
            </a:r>
            <a:r>
              <a:rPr lang="zh-TW" altLang="en-US" dirty="0" smtClean="0"/>
              <a:t>微</a:t>
            </a:r>
            <a:r>
              <a:rPr lang="zh-TW" altLang="en-US" dirty="0" smtClean="0"/>
              <a:t>服務</a:t>
            </a:r>
            <a:r>
              <a:rPr lang="en-US" altLang="zh-TW" dirty="0" smtClean="0"/>
              <a:t>)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DevOps 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!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軟體佈署技術的演進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虛擬化技術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容器化技術</a:t>
            </a:r>
            <a:endParaRPr lang="en-US" altLang="zh-TW" dirty="0"/>
          </a:p>
          <a:p>
            <a:pPr lvl="1"/>
            <a:r>
              <a:rPr lang="zh-TW" altLang="en-US" dirty="0" smtClean="0"/>
              <a:t>拋棄式的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immutable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Docker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的關係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64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57939" y="5997844"/>
            <a:ext cx="1083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Microsoft </a:t>
            </a:r>
            <a:r>
              <a:rPr lang="zh-TW" altLang="en-US" dirty="0" smtClean="0"/>
              <a:t>打造支援容器化技術的 </a:t>
            </a:r>
            <a:r>
              <a:rPr lang="en-US" altLang="zh-TW" dirty="0" smtClean="0"/>
              <a:t>Windows Kernel, </a:t>
            </a:r>
            <a:r>
              <a:rPr lang="zh-TW" altLang="en-US" dirty="0" smtClean="0"/>
              <a:t>同時擁抱已成熟的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技術、</a:t>
            </a:r>
            <a:r>
              <a:rPr lang="en-US" altLang="zh-TW" dirty="0" smtClean="0"/>
              <a:t>API</a:t>
            </a:r>
            <a:r>
              <a:rPr lang="zh-TW" altLang="en-US" dirty="0" smtClean="0"/>
              <a:t>、工具鍊與生態圈，</a:t>
            </a:r>
            <a:endParaRPr lang="en-US" altLang="zh-TW" dirty="0" smtClean="0"/>
          </a:p>
          <a:p>
            <a:r>
              <a:rPr lang="zh-TW" altLang="en-US" dirty="0" smtClean="0"/>
              <a:t>創造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Container </a:t>
            </a:r>
            <a:r>
              <a:rPr lang="zh-TW" altLang="en-US" dirty="0" smtClean="0"/>
              <a:t>豐富的應用。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3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小結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為何我需要 </a:t>
            </a:r>
            <a:r>
              <a:rPr lang="en-US" altLang="zh-TW" dirty="0" smtClean="0"/>
              <a:t>Windows 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能沿用所有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的開發資源及應用程式，改用容器化的佈署與執行方式。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適用於 </a:t>
            </a:r>
            <a:r>
              <a:rPr lang="en-US" altLang="zh-TW" dirty="0" smtClean="0"/>
              <a:t>ASP.NET</a:t>
            </a:r>
            <a:r>
              <a:rPr lang="zh-TW" altLang="en-US" dirty="0" smtClean="0"/>
              <a:t> 廣大的企業應用 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 </a:t>
            </a:r>
            <a:r>
              <a:rPr lang="en-US" altLang="zh-TW" dirty="0" smtClean="0"/>
              <a:t>Docker</a:t>
            </a:r>
            <a:r>
              <a:rPr lang="zh-TW" altLang="en-US" dirty="0" smtClean="0"/>
              <a:t> 只支援 </a:t>
            </a:r>
            <a:r>
              <a:rPr lang="en-US" altLang="zh-TW" dirty="0" smtClean="0"/>
              <a:t>Linux)</a:t>
            </a:r>
          </a:p>
          <a:p>
            <a:endParaRPr lang="en-US" altLang="zh-TW" dirty="0"/>
          </a:p>
          <a:p>
            <a:r>
              <a:rPr lang="zh-TW" altLang="en-US" dirty="0" smtClean="0"/>
              <a:t>豐富與大量的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zh-TW" altLang="en-US" dirty="0" smtClean="0"/>
              <a:t>資源與服務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更容易地達成 </a:t>
            </a:r>
            <a:r>
              <a:rPr lang="en-US" altLang="zh-TW" dirty="0" smtClean="0"/>
              <a:t>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Linux</a:t>
            </a:r>
            <a:r>
              <a:rPr lang="zh-TW" altLang="en-US" dirty="0" smtClean="0"/>
              <a:t> 佈署模式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統一透過 </a:t>
            </a:r>
            <a:r>
              <a:rPr lang="en-US" altLang="zh-TW" dirty="0" smtClean="0"/>
              <a:t>Docker)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61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Labs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準備執行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 Container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所有必要的環境安裝與設定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727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5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2-1,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環境安裝與設定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30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2-2, </a:t>
            </a:r>
            <a:r>
              <a:rPr lang="zh-TW" altLang="en-US" dirty="0" smtClean="0"/>
              <a:t>快速上手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基本指令操作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9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你將會學到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容器的生命週期</a:t>
            </a:r>
            <a:r>
              <a:rPr lang="en-US" altLang="zh-TW" dirty="0" smtClean="0"/>
              <a:t>:</a:t>
            </a:r>
            <a:r>
              <a:rPr lang="zh-TW" altLang="en-US" dirty="0" smtClean="0"/>
              <a:t> 建立、啟動、停止 與 刪除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容器的檔案存取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建立專屬的容器映像檔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本機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9031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 </a:t>
            </a:r>
            <a:r>
              <a:rPr lang="en-US" altLang="zh-TW" dirty="0" smtClean="0"/>
              <a:t>Containers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9900"/>
            <a:ext cx="10515600" cy="514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22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開發人員需要學習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技術的理由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軟體架構的主流趨勢</a:t>
            </a:r>
            <a:r>
              <a:rPr lang="en-US" altLang="zh-TW" dirty="0" smtClean="0"/>
              <a:t>:</a:t>
            </a:r>
            <a:r>
              <a:rPr lang="zh-TW" altLang="en-US" dirty="0" smtClean="0"/>
              <a:t> 微</a:t>
            </a:r>
            <a:r>
              <a:rPr lang="zh-TW" altLang="en-US" dirty="0" smtClean="0"/>
              <a:t>服務架構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Microservices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Architecture)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將系統切割成數個獨立運作的小型服務。在維運階段要佈署的服務遠多於傳統的架構。能否落實快速及大量的</a:t>
            </a:r>
            <a:r>
              <a:rPr lang="zh-TW" altLang="en-US" b="1" dirty="0" smtClean="0">
                <a:solidFill>
                  <a:srgbClr val="FF0000"/>
                </a:solidFill>
              </a:rPr>
              <a:t>服務佈署</a:t>
            </a:r>
            <a:r>
              <a:rPr lang="zh-TW" altLang="en-US" dirty="0" smtClean="0"/>
              <a:t>是關鍵之一。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 smtClean="0"/>
              <a:t>軟體開發與營運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DevOps (Develop + Operation)</a:t>
            </a:r>
          </a:p>
          <a:p>
            <a:pPr marL="457200" lvl="1" indent="0">
              <a:buNone/>
            </a:pPr>
            <a:r>
              <a:rPr lang="zh-TW" altLang="en-US" dirty="0" smtClean="0"/>
              <a:t>營運團隊要能密切的跟開發團隊配合，做到每日數十次的更新及佈署，需要更好的</a:t>
            </a:r>
            <a:r>
              <a:rPr lang="zh-TW" altLang="en-US" b="1" dirty="0" smtClean="0">
                <a:solidFill>
                  <a:srgbClr val="FF0000"/>
                </a:solidFill>
              </a:rPr>
              <a:t>軟體佈署</a:t>
            </a:r>
            <a:r>
              <a:rPr lang="zh-TW" altLang="en-US" dirty="0" smtClean="0"/>
              <a:t>技術。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導入最大的障礙</a:t>
            </a:r>
            <a:r>
              <a:rPr lang="en-US" altLang="zh-TW" dirty="0" smtClean="0"/>
              <a:t>:</a:t>
            </a:r>
            <a:r>
              <a:rPr lang="zh-TW" altLang="en-US" dirty="0" smtClean="0"/>
              <a:t> 大量軟體的部署</a:t>
            </a:r>
            <a:r>
              <a:rPr lang="zh-TW" altLang="en-US" dirty="0" smtClean="0"/>
              <a:t>與管理不易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4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Hello World, .NET!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Run </a:t>
            </a:r>
            <a:r>
              <a:rPr lang="zh-TW" altLang="en-US" dirty="0" smtClean="0"/>
              <a:t>指令的應用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與其他相關的指令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5793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複製檔案到容器內部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CP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582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手動建立映像檔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Commit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45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99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</a:t>
            </a:r>
            <a:r>
              <a:rPr lang="zh-TW" altLang="en-US" dirty="0" smtClean="0"/>
              <a:t> 進階操作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Docker Exec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76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「hyperv contain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4" y="442058"/>
            <a:ext cx="10368951" cy="51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2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只要熟練容器的基本指令，就可以開始享受容器化帶來的便利。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熟悉進階的指令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exec | attach),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就能更深入的掌握容器執行的細節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下一步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開始建立自己的映象檔</a:t>
            </a:r>
            <a:r>
              <a:rPr lang="zh-TW" altLang="en-US" dirty="0" smtClean="0"/>
              <a:t>，以及如何做好印象檔的管理。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7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搭配容器技術的開發流程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BUILD!</a:t>
            </a:r>
            <a:r>
              <a:rPr lang="zh-TW" altLang="en-US" sz="3600" dirty="0" smtClean="0">
                <a:solidFill>
                  <a:schemeClr val="bg1"/>
                </a:solidFill>
              </a:rPr>
              <a:t>  </a:t>
            </a:r>
            <a:r>
              <a:rPr lang="en-US" altLang="zh-TW" sz="3600" dirty="0" smtClean="0">
                <a:solidFill>
                  <a:schemeClr val="bg1"/>
                </a:solidFill>
              </a:rPr>
              <a:t>SHIP! </a:t>
            </a:r>
            <a:r>
              <a:rPr lang="zh-TW" altLang="en-US" sz="3600" dirty="0">
                <a:solidFill>
                  <a:schemeClr val="bg1"/>
                </a:solidFill>
              </a:rPr>
              <a:t> </a:t>
            </a:r>
            <a:r>
              <a:rPr lang="en-US" altLang="zh-TW" sz="3600" dirty="0" smtClean="0">
                <a:solidFill>
                  <a:schemeClr val="bg1"/>
                </a:solidFill>
              </a:rPr>
              <a:t>RUN!</a:t>
            </a:r>
          </a:p>
        </p:txBody>
      </p:sp>
    </p:spTree>
    <p:extLst>
      <p:ext uri="{BB962C8B-B14F-4D97-AF65-F5344CB8AC3E}">
        <p14:creationId xmlns:p14="http://schemas.microsoft.com/office/powerpoint/2010/main" val="16387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運輸業的 貨櫃 </a:t>
            </a:r>
            <a:r>
              <a:rPr lang="en-US" altLang="zh-TW" dirty="0" smtClean="0"/>
              <a:t>(container) </a:t>
            </a:r>
            <a:r>
              <a:rPr lang="zh-TW" altLang="en-US" dirty="0" smtClean="0"/>
              <a:t>革命</a:t>
            </a:r>
            <a:endParaRPr lang="zh-TW" altLang="en-US" dirty="0"/>
          </a:p>
        </p:txBody>
      </p:sp>
      <p:pic>
        <p:nvPicPr>
          <p:cNvPr id="4" name="Picture 2" descr="d4d-1-00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722" y="1326161"/>
            <a:ext cx="9500556" cy="535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88" y="1197490"/>
            <a:ext cx="9914624" cy="560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0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8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d4d-1-00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952" y="1263349"/>
            <a:ext cx="9742096" cy="547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</a:t>
            </a:r>
            <a:r>
              <a:rPr lang="zh-TW" altLang="en-US" dirty="0" smtClean="0"/>
              <a:t>的標準流程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Build,</a:t>
            </a:r>
            <a:r>
              <a:rPr lang="zh-TW" altLang="en-US" dirty="0" smtClean="0"/>
              <a:t> </a:t>
            </a:r>
            <a:r>
              <a:rPr lang="en-US" altLang="zh-TW" dirty="0" smtClean="0"/>
              <a:t>Ship,</a:t>
            </a:r>
            <a:r>
              <a:rPr lang="zh-TW" altLang="en-US" dirty="0" smtClean="0"/>
              <a:t> </a:t>
            </a:r>
            <a:r>
              <a:rPr lang="en-US" altLang="zh-TW" dirty="0" smtClean="0"/>
              <a:t>Run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http://www.onlyeric.com/uploads/Docker_DevOps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8565"/>
            <a:ext cx="10581320" cy="47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102870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Build from </a:t>
            </a:r>
            <a:r>
              <a:rPr lang="en-US" altLang="zh-TW" sz="3600" dirty="0" err="1" smtClean="0">
                <a:solidFill>
                  <a:schemeClr val="accent1"/>
                </a:solidFill>
              </a:rPr>
              <a:t>Dockerfile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47636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Push to Registry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306910" y="1825624"/>
            <a:ext cx="2921000" cy="170497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Pull Image</a:t>
            </a:r>
          </a:p>
          <a:p>
            <a:pPr algn="ctr"/>
            <a:r>
              <a:rPr lang="en-US" altLang="zh-TW" sz="3600" dirty="0" smtClean="0">
                <a:solidFill>
                  <a:schemeClr val="accent1"/>
                </a:solidFill>
              </a:rPr>
              <a:t>And Run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Build Image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5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Push Image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9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Run (Deploy Services)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3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的標準化流程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Build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en-US" altLang="zh-TW" dirty="0" smtClean="0"/>
              <a:t>, </a:t>
            </a:r>
            <a:r>
              <a:rPr lang="zh-TW" altLang="en-US" dirty="0" smtClean="0"/>
              <a:t>能夠無接縫的串起開發團隊 </a:t>
            </a:r>
            <a:r>
              <a:rPr lang="en-US" altLang="zh-TW" dirty="0" smtClean="0"/>
              <a:t>(DEV</a:t>
            </a:r>
            <a:r>
              <a:rPr lang="zh-TW" altLang="en-US" dirty="0" smtClean="0"/>
              <a:t> </a:t>
            </a:r>
            <a:r>
              <a:rPr lang="en-US" altLang="zh-TW" dirty="0" smtClean="0"/>
              <a:t>team) </a:t>
            </a:r>
            <a:r>
              <a:rPr lang="zh-TW" altLang="en-US" dirty="0" smtClean="0"/>
              <a:t>發佈的流程，與維運團隊 </a:t>
            </a:r>
            <a:r>
              <a:rPr lang="en-US" altLang="zh-TW" dirty="0" smtClean="0"/>
              <a:t>(OPS</a:t>
            </a:r>
            <a:r>
              <a:rPr lang="zh-TW" altLang="en-US" dirty="0" smtClean="0"/>
              <a:t> </a:t>
            </a:r>
            <a:r>
              <a:rPr lang="en-US" altLang="zh-TW" dirty="0" smtClean="0"/>
              <a:t>team)</a:t>
            </a:r>
            <a:r>
              <a:rPr lang="zh-TW" altLang="en-US" dirty="0" smtClean="0"/>
              <a:t> 的上版及更新流程。</a:t>
            </a:r>
            <a:endParaRPr lang="en-US" altLang="zh-TW" dirty="0" smtClean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/>
              <a:t>標準化的動作，簡化了 </a:t>
            </a:r>
            <a:r>
              <a:rPr lang="en-US" altLang="zh-TW" dirty="0" smtClean="0"/>
              <a:t>DEV</a:t>
            </a:r>
            <a:r>
              <a:rPr lang="zh-TW" altLang="en-US" dirty="0" smtClean="0"/>
              <a:t> 跟 </a:t>
            </a:r>
            <a:r>
              <a:rPr lang="en-US" altLang="zh-TW" dirty="0" smtClean="0"/>
              <a:t>OPS</a:t>
            </a:r>
            <a:r>
              <a:rPr lang="zh-TW" altLang="en-US" dirty="0" smtClean="0"/>
              <a:t> 兩個團隊的例行任務，讓</a:t>
            </a:r>
            <a:r>
              <a:rPr lang="zh-TW" altLang="en-US" dirty="0"/>
              <a:t> </a:t>
            </a:r>
            <a:r>
              <a:rPr lang="en-US" altLang="zh-TW" dirty="0" smtClean="0"/>
              <a:t>DevOps</a:t>
            </a:r>
            <a:r>
              <a:rPr lang="zh-TW" altLang="en-US" dirty="0" smtClean="0"/>
              <a:t> 的流程變得更容易落實。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4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309966" y="1122363"/>
            <a:ext cx="11572068" cy="2387600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Windows Containers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雲端與正式環境佈署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</a:t>
            </a:r>
            <a:r>
              <a:rPr lang="zh-TW" altLang="en-US" dirty="0" smtClean="0"/>
              <a:t>雲端正式佈署的選擇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一次佈署整組微服務系統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Docker Compose</a:t>
            </a:r>
          </a:p>
          <a:p>
            <a:endParaRPr lang="en-US" altLang="zh-TW" dirty="0"/>
          </a:p>
          <a:p>
            <a:r>
              <a:rPr lang="zh-TW" altLang="en-US" dirty="0" smtClean="0"/>
              <a:t>一次佈署到多台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Engines – Docker Swarm</a:t>
            </a:r>
          </a:p>
          <a:p>
            <a:endParaRPr lang="en-US" altLang="zh-TW" dirty="0"/>
          </a:p>
          <a:p>
            <a:r>
              <a:rPr lang="zh-TW" altLang="en-US" dirty="0" smtClean="0"/>
              <a:t>其他</a:t>
            </a:r>
            <a:r>
              <a:rPr lang="zh-TW" altLang="en-US" dirty="0"/>
              <a:t> </a:t>
            </a:r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Cluster</a:t>
            </a:r>
            <a:r>
              <a:rPr lang="zh-TW" altLang="en-US" dirty="0"/>
              <a:t> </a:t>
            </a:r>
            <a:r>
              <a:rPr lang="en-US" altLang="zh-TW" dirty="0" smtClean="0"/>
              <a:t>(Orchestration) </a:t>
            </a:r>
            <a:r>
              <a:rPr lang="zh-TW" altLang="en-US" dirty="0" smtClean="0"/>
              <a:t>的選擇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DC / OS</a:t>
            </a:r>
          </a:p>
          <a:p>
            <a:pPr lvl="1"/>
            <a:r>
              <a:rPr lang="en-US" altLang="zh-TW" dirty="0" err="1" smtClean="0"/>
              <a:t>Kubernates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ACS (Azure Container Services)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112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92" y="281294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3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complex </a:t>
            </a:r>
            <a:r>
              <a:rPr lang="en-US" altLang="zh-TW" dirty="0" smtClean="0"/>
              <a:t>applications</a:t>
            </a:r>
            <a:br>
              <a:rPr lang="en-US" altLang="zh-TW" dirty="0" smtClean="0"/>
            </a:br>
            <a:r>
              <a:rPr lang="en-US" altLang="zh-TW" dirty="0" smtClean="0"/>
              <a:t>with Docker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7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95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92" y="281294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818" y="1564170"/>
            <a:ext cx="4812632" cy="47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0" y="1027906"/>
            <a:ext cx="10890140" cy="48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「docker swarm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5" y="629351"/>
            <a:ext cx="10828150" cy="6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6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其他支援 </a:t>
            </a:r>
            <a:r>
              <a:rPr lang="en-US" altLang="zh-TW" dirty="0" smtClean="0"/>
              <a:t>Windows </a:t>
            </a:r>
            <a:r>
              <a:rPr lang="zh-TW" altLang="en-US" dirty="0" smtClean="0"/>
              <a:t>的叢集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DC/OS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09966" y="6338807"/>
            <a:ext cx="951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https://mesosphere.com/blog/2015/08/20/mesos-everywhere-apache-mesos-for-windows-server/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196" y="698185"/>
            <a:ext cx="8471115" cy="564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mesos-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81" y="668042"/>
            <a:ext cx="9793637" cy="55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687172"/>
            <a:ext cx="82391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2" y="785381"/>
            <a:ext cx="10952136" cy="52872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19932" y="6279989"/>
            <a:ext cx="607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https://azure.microsoft.com/zh-tw/services/container-service/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011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Container: </a:t>
            </a:r>
            <a:r>
              <a:rPr lang="zh-TW" altLang="en-US" dirty="0" smtClean="0"/>
              <a:t>封裝後的應用程式，把執行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所需要的環境 </a:t>
            </a:r>
            <a:r>
              <a:rPr lang="en-US" altLang="zh-TW" dirty="0" smtClean="0"/>
              <a:t>(</a:t>
            </a:r>
            <a:r>
              <a:rPr lang="zh-TW" altLang="en-US" dirty="0" smtClean="0"/>
              <a:t>包含</a:t>
            </a:r>
            <a:r>
              <a:rPr lang="en-US" altLang="zh-TW" dirty="0" smtClean="0"/>
              <a:t>OS)</a:t>
            </a:r>
            <a:r>
              <a:rPr lang="zh-TW" altLang="en-US" dirty="0" smtClean="0"/>
              <a:t> 都裝進去。你只要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pPr lvl="1"/>
            <a:r>
              <a:rPr lang="zh-TW" altLang="en-US" dirty="0" smtClean="0"/>
              <a:t>將 </a:t>
            </a:r>
            <a:r>
              <a:rPr lang="en-US" altLang="zh-TW" dirty="0" smtClean="0"/>
              <a:t>APP </a:t>
            </a:r>
            <a:r>
              <a:rPr lang="zh-TW" altLang="en-US" dirty="0" smtClean="0"/>
              <a:t>從 </a:t>
            </a:r>
            <a:r>
              <a:rPr lang="en-US" altLang="zh-TW" dirty="0" smtClean="0"/>
              <a:t>registry</a:t>
            </a:r>
            <a:r>
              <a:rPr lang="zh-TW" altLang="en-US" dirty="0" smtClean="0"/>
              <a:t> 拉回 </a:t>
            </a:r>
            <a:r>
              <a:rPr lang="en-US" altLang="zh-TW" dirty="0" smtClean="0"/>
              <a:t>(pull)</a:t>
            </a:r>
            <a:r>
              <a:rPr lang="zh-TW" altLang="en-US" dirty="0" smtClean="0"/>
              <a:t> 或是推送 </a:t>
            </a:r>
            <a:r>
              <a:rPr lang="en-US" altLang="zh-TW" dirty="0" smtClean="0"/>
              <a:t>(push)</a:t>
            </a:r>
          </a:p>
          <a:p>
            <a:pPr lvl="1"/>
            <a:r>
              <a:rPr lang="zh-TW" altLang="en-US" dirty="0" smtClean="0"/>
              <a:t>決定是否啟用 </a:t>
            </a:r>
            <a:r>
              <a:rPr lang="en-US" altLang="zh-TW" dirty="0" smtClean="0"/>
              <a:t>(run)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zh-TW" altLang="en-US" dirty="0" smtClean="0"/>
              <a:t> 停止 </a:t>
            </a:r>
            <a:r>
              <a:rPr lang="en-US" altLang="zh-TW" dirty="0" smtClean="0"/>
              <a:t>(stop) container?</a:t>
            </a:r>
          </a:p>
          <a:p>
            <a:pPr lvl="2"/>
            <a:r>
              <a:rPr lang="zh-TW" altLang="en-US" dirty="0" smtClean="0"/>
              <a:t>執行時，可以指派環境 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 / PORT / VOLUME /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RESOURCES )</a:t>
            </a:r>
          </a:p>
          <a:p>
            <a:pPr lvl="2"/>
            <a:endParaRPr lang="en-US" altLang="zh-TW" dirty="0"/>
          </a:p>
          <a:p>
            <a:r>
              <a:rPr lang="zh-TW" altLang="en-US" dirty="0" smtClean="0"/>
              <a:t>除此之外，</a:t>
            </a:r>
            <a:r>
              <a:rPr lang="en-US" altLang="zh-TW" dirty="0" smtClean="0"/>
              <a:t>Container Engine / Container Orchestration </a:t>
            </a:r>
            <a:r>
              <a:rPr lang="zh-TW" altLang="en-US" dirty="0" smtClean="0"/>
              <a:t>通通都包了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23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軟體架構的發展趨勢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                          </a:t>
            </a:r>
            <a:r>
              <a:rPr lang="en-US" altLang="zh-TW" dirty="0" smtClean="0"/>
              <a:t>[</a:t>
            </a:r>
            <a:r>
              <a:rPr lang="zh-TW" altLang="en-US" dirty="0" smtClean="0"/>
              <a:t>微服務架構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微服務架構，解決了日益複雜的軟體架構。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8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10741</TotalTime>
  <Words>1790</Words>
  <Application>Microsoft Office PowerPoint</Application>
  <PresentationFormat>寬螢幕</PresentationFormat>
  <Paragraphs>304</Paragraphs>
  <Slides>78</Slides>
  <Notes>25</Notes>
  <HiddenSlides>13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78</vt:i4>
      </vt:variant>
    </vt:vector>
  </HeadingPairs>
  <TitlesOfParts>
    <vt:vector size="89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佈景主題</vt:lpstr>
      <vt:lpstr>5-30721_Build_2016_Template_Dark</vt:lpstr>
      <vt:lpstr>Windows Container 入門</vt:lpstr>
      <vt:lpstr>安德魯是誰?</vt:lpstr>
      <vt:lpstr>認識 Windows Container</vt:lpstr>
      <vt:lpstr>什麼是 "容器" 技術?</vt:lpstr>
      <vt:lpstr>開發人員需要學習 container 技術的理由</vt:lpstr>
      <vt:lpstr>PowerPoint 簡報</vt:lpstr>
      <vt:lpstr>PowerPoint 簡報</vt:lpstr>
      <vt:lpstr>PowerPoint 簡報</vt:lpstr>
      <vt:lpstr>軟體架構的發展趨勢 –                                  [微服務架構]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軟體佈署架構的演進</vt:lpstr>
      <vt:lpstr>虛擬化技術 (Virtual Machines)</vt:lpstr>
      <vt:lpstr>容器化技術 (Container, Docker)</vt:lpstr>
      <vt:lpstr>最小化的作業系統</vt:lpstr>
      <vt:lpstr>Hyper-V 容器, 完全一致的部署方式</vt:lpstr>
      <vt:lpstr>軟體界的貨櫃 (container) 革命</vt:lpstr>
      <vt:lpstr>PowerPoint 簡報</vt:lpstr>
      <vt:lpstr>PowerPoint 簡報</vt:lpstr>
      <vt:lpstr>PowerPoint 簡報</vt:lpstr>
      <vt:lpstr>軟體佈署架構的演進</vt:lpstr>
      <vt:lpstr>“JUST ENOUGH” Concept?</vt:lpstr>
      <vt:lpstr>我們需要的其實只有…</vt:lpstr>
      <vt:lpstr>最小化的作業系統</vt:lpstr>
      <vt:lpstr>如果 OS 跟 APP 一樣，用過即丟…</vt:lpstr>
      <vt:lpstr>Immutable Server (Before)</vt:lpstr>
      <vt:lpstr>Immutable Server (After)</vt:lpstr>
      <vt:lpstr>Windows Server 支援的關鍵技術</vt:lpstr>
      <vt:lpstr>有史以來最小的 Windows NanoServer</vt:lpstr>
      <vt:lpstr>軟體生產: 工廠化組裝，標準化派送</vt:lpstr>
      <vt:lpstr>Docker &amp; Windows Container</vt:lpstr>
      <vt:lpstr>容器化技術</vt:lpstr>
      <vt:lpstr>Docker (Linux) – Eco System</vt:lpstr>
      <vt:lpstr>Docker for Windows</vt:lpstr>
      <vt:lpstr>Windows Container</vt:lpstr>
      <vt:lpstr>Windows Container License</vt:lpstr>
      <vt:lpstr>小結 – 為何我需要 Windows Container ?</vt:lpstr>
      <vt:lpstr>Windows Container Labs</vt:lpstr>
      <vt:lpstr>PowerPoint 簡報</vt:lpstr>
      <vt:lpstr>PowerPoint 簡報</vt:lpstr>
      <vt:lpstr>2-1, 環境安裝與設定</vt:lpstr>
      <vt:lpstr>2-2, 快速上手 &amp; 基本指令操作</vt:lpstr>
      <vt:lpstr>你將會學到:</vt:lpstr>
      <vt:lpstr>什麼是 Containers ?</vt:lpstr>
      <vt:lpstr>DEMO: Hello World, .NET!</vt:lpstr>
      <vt:lpstr>DEMO: 複製檔案到容器內部</vt:lpstr>
      <vt:lpstr>DEMO: 手動建立映像檔</vt:lpstr>
      <vt:lpstr>PowerPoint 簡報</vt:lpstr>
      <vt:lpstr>DEMO: 進階操作</vt:lpstr>
      <vt:lpstr>PowerPoint 簡報</vt:lpstr>
      <vt:lpstr>小結</vt:lpstr>
      <vt:lpstr>搭配容器技術的開發流程</vt:lpstr>
      <vt:lpstr>運輸業的 貨櫃 (container) 革命</vt:lpstr>
      <vt:lpstr>PowerPoint 簡報</vt:lpstr>
      <vt:lpstr>PowerPoint 簡報</vt:lpstr>
      <vt:lpstr>Docker 的標準流程: Build, Ship, Run</vt:lpstr>
      <vt:lpstr>DEMO: Build Image</vt:lpstr>
      <vt:lpstr>DEMO: Push Image</vt:lpstr>
      <vt:lpstr>DEMO: Run (Deploy Services)</vt:lpstr>
      <vt:lpstr>小結</vt:lpstr>
      <vt:lpstr>Windows Containers 雲端與正式環境佈署</vt:lpstr>
      <vt:lpstr>Windows Container 雲端正式佈署的選擇</vt:lpstr>
      <vt:lpstr>Docker Compose</vt:lpstr>
      <vt:lpstr>Defining and running complex applications with Docker</vt:lpstr>
      <vt:lpstr>DEMO</vt:lpstr>
      <vt:lpstr>Docker Swarm</vt:lpstr>
      <vt:lpstr>PowerPoint 簡報</vt:lpstr>
      <vt:lpstr>PowerPoint 簡報</vt:lpstr>
      <vt:lpstr>其他支援 Windows 的叢集</vt:lpstr>
      <vt:lpstr>DC/OS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Cindia CB Yu/WETW/WiEdu</dc:creator>
  <cp:lastModifiedBy>Andrew Wu</cp:lastModifiedBy>
  <cp:revision>84</cp:revision>
  <dcterms:created xsi:type="dcterms:W3CDTF">2016-12-01T10:31:09Z</dcterms:created>
  <dcterms:modified xsi:type="dcterms:W3CDTF">2017-03-26T18:41:20Z</dcterms:modified>
</cp:coreProperties>
</file>